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5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gIhvvrTN4k5ZPrriKlqfTqHeGi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C5F908-95BD-4481-8472-C5672237A74C}">
  <a:tblStyle styleId="{AFC5F908-95BD-4481-8472-C5672237A74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2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2" name="Google Shape;17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2c66d735b6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g22c66d735b6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9" name="Google Shape;18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9" name="Google Shape;19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7" name="Google Shape;21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5" name="Google Shape;22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3" name="Google Shape;2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2" name="Google Shape;24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1" name="Google Shape;25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2c66d735b6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9" name="Google Shape;259;g22c66d735b6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9" name="Google Shape;26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9" name="Google Shape;279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8" name="Google Shape;28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3" name="Google Shape;1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0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2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5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5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4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6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5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2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5841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1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ssdt-ohio.org/x/WYCeB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/>
          <p:nvPr/>
        </p:nvSpPr>
        <p:spPr>
          <a:xfrm>
            <a:off x="2901369" y="1054494"/>
            <a:ext cx="6066462" cy="42946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"/>
          <p:cNvSpPr txBox="1">
            <a:spLocks noGrp="1"/>
          </p:cNvSpPr>
          <p:nvPr>
            <p:ph type="ctrTitle"/>
          </p:nvPr>
        </p:nvSpPr>
        <p:spPr>
          <a:xfrm>
            <a:off x="3412671" y="1166281"/>
            <a:ext cx="5366657" cy="33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 sz="4400" dirty="0">
                <a:solidFill>
                  <a:srgbClr val="FFFFFF"/>
                </a:solidFill>
              </a:rPr>
              <a:t>Transfers &amp; Advances</a:t>
            </a:r>
            <a:endParaRPr dirty="0"/>
          </a:p>
        </p:txBody>
      </p:sp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4971367" y="4497186"/>
            <a:ext cx="2702233" cy="348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None/>
            </a:pPr>
            <a:r>
              <a:rPr lang="en-US" sz="1600" dirty="0"/>
              <a:t>January 11, 2024</a:t>
            </a:r>
            <a:endParaRPr sz="1600" dirty="0"/>
          </a:p>
        </p:txBody>
      </p:sp>
      <p:sp>
        <p:nvSpPr>
          <p:cNvPr id="6" name="Google Shape;84;p1">
            <a:extLst>
              <a:ext uri="{FF2B5EF4-FFF2-40B4-BE49-F238E27FC236}">
                <a16:creationId xmlns:a16="http://schemas.microsoft.com/office/drawing/2014/main" id="{354FC4B2-4018-47D0-AE83-5EBCF71264D1}"/>
              </a:ext>
            </a:extLst>
          </p:cNvPr>
          <p:cNvSpPr txBox="1">
            <a:spLocks/>
          </p:cNvSpPr>
          <p:nvPr/>
        </p:nvSpPr>
        <p:spPr>
          <a:xfrm>
            <a:off x="4971367" y="4734079"/>
            <a:ext cx="2702233" cy="34842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FFFFFF"/>
              </a:buClr>
              <a:buSzPts val="2200"/>
            </a:pPr>
            <a:r>
              <a:rPr lang="en-US" sz="1600" dirty="0"/>
              <a:t>NWOCA Training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/>
          <p:nvPr/>
        </p:nvSpPr>
        <p:spPr>
          <a:xfrm>
            <a:off x="838200" y="424074"/>
            <a:ext cx="10515600" cy="1229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9"/>
          <p:cNvSpPr txBox="1">
            <a:spLocks noGrp="1"/>
          </p:cNvSpPr>
          <p:nvPr>
            <p:ph type="title"/>
          </p:nvPr>
        </p:nvSpPr>
        <p:spPr>
          <a:xfrm>
            <a:off x="838200" y="588174"/>
            <a:ext cx="10515600" cy="11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Repayment Transaction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166" name="Google Shape;166;p19"/>
          <p:cNvSpPr txBox="1">
            <a:spLocks noGrp="1"/>
          </p:cNvSpPr>
          <p:nvPr>
            <p:ph idx="1"/>
          </p:nvPr>
        </p:nvSpPr>
        <p:spPr>
          <a:xfrm>
            <a:off x="838375" y="1653475"/>
            <a:ext cx="10386000" cy="42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300" dirty="0">
                <a:latin typeface="Calibri"/>
                <a:ea typeface="Calibri"/>
                <a:cs typeface="Calibri"/>
                <a:sym typeface="Calibri"/>
              </a:rPr>
              <a:t>If the correct Account to repay the Advance does </a:t>
            </a:r>
            <a:r>
              <a:rPr lang="en-US" sz="3300" u="sng" dirty="0"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3300" dirty="0">
                <a:latin typeface="Calibri"/>
                <a:ea typeface="Calibri"/>
                <a:cs typeface="Calibri"/>
                <a:sym typeface="Calibri"/>
              </a:rPr>
              <a:t> exist, when the user clicks on         to create the Repayment transaction, the user will receive the following error message:  </a:t>
            </a:r>
            <a:endParaRPr dirty="0"/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3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3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300" dirty="0">
                <a:latin typeface="Calibri"/>
                <a:ea typeface="Calibri"/>
                <a:cs typeface="Calibri"/>
                <a:sym typeface="Calibri"/>
              </a:rPr>
              <a:t>User must then create the correct Account under 	Core &lt; Accounts &lt; Expenditure. </a:t>
            </a:r>
            <a:endParaRPr dirty="0"/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3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3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3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26686" y="2342812"/>
            <a:ext cx="371475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3056" y="3955963"/>
            <a:ext cx="10385887" cy="82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7"/>
          <p:cNvSpPr/>
          <p:nvPr/>
        </p:nvSpPr>
        <p:spPr>
          <a:xfrm>
            <a:off x="838200" y="424070"/>
            <a:ext cx="10515600" cy="17285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7"/>
          <p:cNvSpPr txBox="1">
            <a:spLocks noGrp="1"/>
          </p:cNvSpPr>
          <p:nvPr>
            <p:ph type="title"/>
          </p:nvPr>
        </p:nvSpPr>
        <p:spPr>
          <a:xfrm>
            <a:off x="838200" y="58816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REPAYMENT of ADVANCE(s)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176" name="Google Shape;176;p17"/>
          <p:cNvSpPr txBox="1">
            <a:spLocks noGrp="1"/>
          </p:cNvSpPr>
          <p:nvPr>
            <p:ph idx="1"/>
          </p:nvPr>
        </p:nvSpPr>
        <p:spPr>
          <a:xfrm>
            <a:off x="632700" y="1954225"/>
            <a:ext cx="10721100" cy="39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b="1"/>
              <a:t>Will checkmark Advance Repaid</a:t>
            </a:r>
            <a:endParaRPr b="1"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i="0">
              <a:solidFill>
                <a:srgbClr val="172B4D"/>
              </a:solidFill>
            </a:endParaRPr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3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Google Shape;17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16674" y="2353550"/>
            <a:ext cx="4207425" cy="3029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2c66d735b6_0_19"/>
          <p:cNvSpPr/>
          <p:nvPr/>
        </p:nvSpPr>
        <p:spPr>
          <a:xfrm>
            <a:off x="838200" y="424070"/>
            <a:ext cx="10515600" cy="14897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22c66d735b6_0_19"/>
          <p:cNvSpPr txBox="1">
            <a:spLocks noGrp="1"/>
          </p:cNvSpPr>
          <p:nvPr>
            <p:ph type="title"/>
          </p:nvPr>
        </p:nvSpPr>
        <p:spPr>
          <a:xfrm>
            <a:off x="838200" y="588168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REPAYMENT of ADVANCE(s)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185" name="Google Shape;185;g22c66d735b6_0_19"/>
          <p:cNvSpPr txBox="1">
            <a:spLocks noGrp="1"/>
          </p:cNvSpPr>
          <p:nvPr>
            <p:ph idx="1"/>
          </p:nvPr>
        </p:nvSpPr>
        <p:spPr>
          <a:xfrm>
            <a:off x="838199" y="2181224"/>
            <a:ext cx="10277476" cy="3995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>
                <a:solidFill>
                  <a:srgbClr val="172B4D"/>
                </a:solidFill>
                <a:highlight>
                  <a:srgbClr val="FFFFFF"/>
                </a:highlight>
              </a:rPr>
              <a:t>It is up to the district to know how the Advance is to be repaid.  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sz="1200">
              <a:solidFill>
                <a:srgbClr val="172B4D"/>
              </a:solidFill>
              <a:highlight>
                <a:srgbClr val="FFFFFF"/>
              </a:highlight>
            </a:endParaRPr>
          </a:p>
          <a:p>
            <a:pPr marL="45720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>
                <a:solidFill>
                  <a:srgbClr val="172B4D"/>
                </a:solidFill>
                <a:highlight>
                  <a:srgbClr val="FFFFFF"/>
                </a:highlight>
              </a:rPr>
              <a:t>Repayment guidelines are not determined by the software.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914400" lvl="1" indent="-4064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>
                <a:solidFill>
                  <a:srgbClr val="172B4D"/>
                </a:solidFill>
                <a:highlight>
                  <a:srgbClr val="FFFFFF"/>
                </a:highlight>
              </a:rPr>
              <a:t>For example, per the Auditor of State's office, if the advance will not be repaid in a reasonable time, the advance should be processed as a transfer.   </a:t>
            </a:r>
            <a:endParaRPr i="0">
              <a:solidFill>
                <a:srgbClr val="172B4D"/>
              </a:solidFill>
            </a:endParaRPr>
          </a:p>
          <a:p>
            <a:pPr marL="9144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0"/>
          <p:cNvSpPr/>
          <p:nvPr/>
        </p:nvSpPr>
        <p:spPr>
          <a:xfrm>
            <a:off x="848591" y="470293"/>
            <a:ext cx="10612582" cy="13253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0"/>
          <p:cNvSpPr txBox="1">
            <a:spLocks noGrp="1"/>
          </p:cNvSpPr>
          <p:nvPr>
            <p:ph type="title"/>
          </p:nvPr>
        </p:nvSpPr>
        <p:spPr>
          <a:xfrm>
            <a:off x="838199" y="588169"/>
            <a:ext cx="10515600" cy="10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USAS Manual – Transfer </a:t>
            </a:r>
            <a:br>
              <a:rPr lang="en-US" sz="46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Expenditure Function &amp; Object Codes</a:t>
            </a:r>
            <a:endParaRPr sz="3000">
              <a:solidFill>
                <a:srgbClr val="FFFFFF"/>
              </a:solidFill>
            </a:endParaRPr>
          </a:p>
        </p:txBody>
      </p:sp>
      <p:graphicFrame>
        <p:nvGraphicFramePr>
          <p:cNvPr id="194" name="Google Shape;194;p10"/>
          <p:cNvGraphicFramePr/>
          <p:nvPr/>
        </p:nvGraphicFramePr>
        <p:xfrm>
          <a:off x="479975" y="1789291"/>
          <a:ext cx="5141500" cy="4696925"/>
        </p:xfrm>
        <a:graphic>
          <a:graphicData uri="http://schemas.openxmlformats.org/drawingml/2006/table">
            <a:tbl>
              <a:tblPr firstRow="1" bandRow="1">
                <a:noFill/>
                <a:tableStyleId>{AFC5F908-95BD-4481-8472-C5672237A74C}</a:tableStyleId>
              </a:tblPr>
              <a:tblGrid>
                <a:gridCol w="491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endParaRPr sz="33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95" name="Google Shape;195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35879" y="2460510"/>
            <a:ext cx="4841275" cy="2782029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96" name="Google Shape;196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0855" y="2910820"/>
            <a:ext cx="5584027" cy="1881411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"/>
          <p:cNvSpPr/>
          <p:nvPr/>
        </p:nvSpPr>
        <p:spPr>
          <a:xfrm>
            <a:off x="848591" y="470293"/>
            <a:ext cx="10612582" cy="13253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1"/>
          <p:cNvSpPr txBox="1">
            <a:spLocks noGrp="1"/>
          </p:cNvSpPr>
          <p:nvPr>
            <p:ph type="title"/>
          </p:nvPr>
        </p:nvSpPr>
        <p:spPr>
          <a:xfrm>
            <a:off x="838199" y="588169"/>
            <a:ext cx="10515601" cy="10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USAS Manual – Transfer </a:t>
            </a:r>
            <a:br>
              <a:rPr lang="en-US" sz="46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Revenue Accounts</a:t>
            </a:r>
            <a:endParaRPr sz="3000">
              <a:solidFill>
                <a:srgbClr val="FFFFFF"/>
              </a:solidFill>
            </a:endParaRPr>
          </a:p>
        </p:txBody>
      </p:sp>
      <p:graphicFrame>
        <p:nvGraphicFramePr>
          <p:cNvPr id="204" name="Google Shape;204;p11"/>
          <p:cNvGraphicFramePr/>
          <p:nvPr/>
        </p:nvGraphicFramePr>
        <p:xfrm>
          <a:off x="479975" y="1789291"/>
          <a:ext cx="5141500" cy="4696925"/>
        </p:xfrm>
        <a:graphic>
          <a:graphicData uri="http://schemas.openxmlformats.org/drawingml/2006/table">
            <a:tbl>
              <a:tblPr firstRow="1" bandRow="1">
                <a:noFill/>
                <a:tableStyleId>{AFC5F908-95BD-4481-8472-C5672237A74C}</a:tableStyleId>
              </a:tblPr>
              <a:tblGrid>
                <a:gridCol w="491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endParaRPr sz="33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5" name="Google Shape;205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9975" y="2511280"/>
            <a:ext cx="11084909" cy="1629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/>
          <p:nvPr/>
        </p:nvSpPr>
        <p:spPr>
          <a:xfrm>
            <a:off x="848591" y="470293"/>
            <a:ext cx="10590934" cy="10715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title"/>
          </p:nvPr>
        </p:nvSpPr>
        <p:spPr>
          <a:xfrm>
            <a:off x="819583" y="529230"/>
            <a:ext cx="10590934" cy="953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Transfer Example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212" name="Google Shape;212;p9"/>
          <p:cNvSpPr txBox="1">
            <a:spLocks noGrp="1"/>
          </p:cNvSpPr>
          <p:nvPr>
            <p:ph idx="1"/>
          </p:nvPr>
        </p:nvSpPr>
        <p:spPr>
          <a:xfrm>
            <a:off x="819583" y="1541858"/>
            <a:ext cx="10523826" cy="4100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General Fund (001) Transferring monies to Cafeteria fund (006) in order to cover negative balance.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3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4" name="Google Shape;21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3959" y="2821997"/>
            <a:ext cx="8266666" cy="2311111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2"/>
          <p:cNvSpPr/>
          <p:nvPr/>
        </p:nvSpPr>
        <p:spPr>
          <a:xfrm>
            <a:off x="962891" y="547687"/>
            <a:ext cx="10515600" cy="1366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2"/>
          <p:cNvSpPr txBox="1">
            <a:spLocks noGrp="1"/>
          </p:cNvSpPr>
          <p:nvPr>
            <p:ph type="title"/>
          </p:nvPr>
        </p:nvSpPr>
        <p:spPr>
          <a:xfrm>
            <a:off x="838200" y="58816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Transaction in USAS – Transfer</a:t>
            </a:r>
            <a:endParaRPr sz="4600">
              <a:solidFill>
                <a:srgbClr val="FFFFFF"/>
              </a:solidFill>
            </a:endParaRPr>
          </a:p>
        </p:txBody>
      </p:sp>
      <p:pic>
        <p:nvPicPr>
          <p:cNvPr id="222" name="Google Shape;222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0919" y="1891100"/>
            <a:ext cx="6553632" cy="4306104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3"/>
          <p:cNvSpPr/>
          <p:nvPr/>
        </p:nvSpPr>
        <p:spPr>
          <a:xfrm>
            <a:off x="838200" y="424070"/>
            <a:ext cx="10515600" cy="15272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3"/>
          <p:cNvSpPr txBox="1">
            <a:spLocks noGrp="1"/>
          </p:cNvSpPr>
          <p:nvPr>
            <p:ph type="title"/>
          </p:nvPr>
        </p:nvSpPr>
        <p:spPr>
          <a:xfrm>
            <a:off x="838200" y="625581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Delete Transfers &amp; Advances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229" name="Google Shape;229;p13"/>
          <p:cNvSpPr txBox="1">
            <a:spLocks noGrp="1"/>
          </p:cNvSpPr>
          <p:nvPr>
            <p:ph idx="1"/>
          </p:nvPr>
        </p:nvSpPr>
        <p:spPr>
          <a:xfrm>
            <a:off x="838200" y="2152792"/>
            <a:ext cx="10469700" cy="4024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72B4D"/>
              </a:buClr>
              <a:buSzPts val="3000"/>
              <a:buChar char="•"/>
            </a:pPr>
            <a:r>
              <a:rPr lang="en-US" sz="3000">
                <a:solidFill>
                  <a:srgbClr val="172B4D"/>
                </a:solidFill>
              </a:rPr>
              <a:t>Transfers/Advances from a prior fiscal year cannot be deleted.</a:t>
            </a:r>
            <a:endParaRPr sz="3000">
              <a:solidFill>
                <a:srgbClr val="172B4D"/>
              </a:solidFill>
            </a:endParaRPr>
          </a:p>
          <a:p>
            <a:pPr marL="91440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endParaRPr sz="3000" b="1"/>
          </a:p>
          <a:p>
            <a:pPr marL="457200" marR="0" lvl="0" indent="-419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72B4D"/>
              </a:buClr>
              <a:buSzPts val="3000"/>
              <a:buChar char="•"/>
            </a:pPr>
            <a:r>
              <a:rPr lang="en-US" sz="3000">
                <a:solidFill>
                  <a:srgbClr val="172B4D"/>
                </a:solidFill>
              </a:rPr>
              <a:t>Transfers/Advances must be in Open Posting Period if it is to be deleted.  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"/>
          <p:cNvSpPr/>
          <p:nvPr/>
        </p:nvSpPr>
        <p:spPr>
          <a:xfrm>
            <a:off x="838200" y="483600"/>
            <a:ext cx="10448925" cy="13255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4"/>
          <p:cNvSpPr txBox="1">
            <a:spLocks noGrp="1"/>
          </p:cNvSpPr>
          <p:nvPr>
            <p:ph type="title"/>
          </p:nvPr>
        </p:nvSpPr>
        <p:spPr>
          <a:xfrm>
            <a:off x="838200" y="58816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Account Impacts – Transfer/Advance IN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237" name="Google Shape;237;p14"/>
          <p:cNvSpPr txBox="1">
            <a:spLocks noGrp="1"/>
          </p:cNvSpPr>
          <p:nvPr>
            <p:ph idx="1"/>
          </p:nvPr>
        </p:nvSpPr>
        <p:spPr>
          <a:xfrm>
            <a:off x="838200" y="1913731"/>
            <a:ext cx="10834254" cy="4263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Transfer or Advance </a:t>
            </a:r>
            <a:r>
              <a:rPr lang="en-US" sz="3000" i="1">
                <a:latin typeface="Calibri"/>
                <a:ea typeface="Calibri"/>
                <a:cs typeface="Calibri"/>
                <a:sym typeface="Calibri"/>
              </a:rPr>
              <a:t>INTO </a:t>
            </a: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an account will be added to the Received amount while increasing the Fund balance.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9" name="Google Shape;23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9547" y="3239294"/>
            <a:ext cx="11152908" cy="170775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5"/>
          <p:cNvSpPr/>
          <p:nvPr/>
        </p:nvSpPr>
        <p:spPr>
          <a:xfrm>
            <a:off x="985752" y="526860"/>
            <a:ext cx="10368047" cy="12507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15"/>
          <p:cNvSpPr txBox="1">
            <a:spLocks noGrp="1"/>
          </p:cNvSpPr>
          <p:nvPr>
            <p:ph type="title"/>
          </p:nvPr>
        </p:nvSpPr>
        <p:spPr>
          <a:xfrm>
            <a:off x="985750" y="547668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chemeClr val="lt1"/>
                </a:solidFill>
              </a:rPr>
              <a:t>Account Impacts – Repay Advance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246" name="Google Shape;246;p15"/>
          <p:cNvSpPr txBox="1">
            <a:spLocks noGrp="1"/>
          </p:cNvSpPr>
          <p:nvPr>
            <p:ph idx="1"/>
          </p:nvPr>
        </p:nvSpPr>
        <p:spPr>
          <a:xfrm>
            <a:off x="838200" y="2391568"/>
            <a:ext cx="10515600" cy="3785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Repayment of Advance </a:t>
            </a:r>
            <a:r>
              <a:rPr lang="en-US" sz="3000" i="1">
                <a:latin typeface="Calibri"/>
                <a:ea typeface="Calibri"/>
                <a:cs typeface="Calibri"/>
                <a:sym typeface="Calibri"/>
              </a:rPr>
              <a:t>FROM </a:t>
            </a: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an account will be added to the Expended amount while decreasing the Fund balance.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8" name="Google Shape;24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3600451"/>
            <a:ext cx="10398038" cy="1518046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838200" y="424070"/>
            <a:ext cx="10429875" cy="13255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795337" y="42407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What are Transfers &amp; Advances?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idx="1"/>
          </p:nvPr>
        </p:nvSpPr>
        <p:spPr>
          <a:xfrm>
            <a:off x="352425" y="2152650"/>
            <a:ext cx="11401425" cy="402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TRANSFERS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137160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Movement of monies from one fund to another permanently.</a:t>
            </a:r>
            <a:endParaRPr/>
          </a:p>
          <a:p>
            <a:pPr marL="137160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No anticipation of returning these monies from revenues received.</a:t>
            </a:r>
            <a:endParaRPr/>
          </a:p>
          <a:p>
            <a:pPr marL="914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ADVANCES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137160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Monies given/received with the intent to repay the fund that advanced the monies.  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6"/>
          <p:cNvSpPr/>
          <p:nvPr/>
        </p:nvSpPr>
        <p:spPr>
          <a:xfrm>
            <a:off x="957262" y="313530"/>
            <a:ext cx="10277475" cy="13255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6"/>
          <p:cNvSpPr txBox="1">
            <a:spLocks noGrp="1"/>
          </p:cNvSpPr>
          <p:nvPr>
            <p:ph type="title"/>
          </p:nvPr>
        </p:nvSpPr>
        <p:spPr>
          <a:xfrm>
            <a:off x="838199" y="3135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REPORTS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255" name="Google Shape;255;p16"/>
          <p:cNvSpPr txBox="1">
            <a:spLocks noGrp="1"/>
          </p:cNvSpPr>
          <p:nvPr>
            <p:ph idx="1"/>
          </p:nvPr>
        </p:nvSpPr>
        <p:spPr>
          <a:xfrm>
            <a:off x="838200" y="1639092"/>
            <a:ext cx="10396538" cy="471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b="1">
                <a:solidFill>
                  <a:srgbClr val="000000"/>
                </a:solidFill>
              </a:rPr>
              <a:t>SSDT Cash Summary </a:t>
            </a:r>
            <a:r>
              <a:rPr lang="en-US">
                <a:solidFill>
                  <a:srgbClr val="000000"/>
                </a:solidFill>
              </a:rPr>
              <a:t>- Expended and/or Received </a:t>
            </a:r>
            <a:endParaRPr/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b="1">
                <a:solidFill>
                  <a:srgbClr val="000000"/>
                </a:solidFill>
              </a:rPr>
              <a:t>SSDT Budget/Appropriation Summary </a:t>
            </a:r>
            <a:r>
              <a:rPr lang="en-US">
                <a:solidFill>
                  <a:srgbClr val="000000"/>
                </a:solidFill>
              </a:rPr>
              <a:t>- FYTD Expended</a:t>
            </a:r>
            <a:endParaRPr/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b="1">
                <a:solidFill>
                  <a:srgbClr val="000000"/>
                </a:solidFill>
              </a:rPr>
              <a:t>SSDT Revenue Summary </a:t>
            </a:r>
            <a:r>
              <a:rPr lang="en-US">
                <a:solidFill>
                  <a:srgbClr val="000000"/>
                </a:solidFill>
              </a:rPr>
              <a:t>- FYTD Received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b="1">
                <a:solidFill>
                  <a:srgbClr val="000000"/>
                </a:solidFill>
              </a:rPr>
              <a:t>SSDT Transfer Advance Summary </a:t>
            </a:r>
            <a:endParaRPr/>
          </a:p>
          <a:p>
            <a:pPr marL="13716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Summary with totals only.</a:t>
            </a:r>
            <a:endParaRPr/>
          </a:p>
          <a:p>
            <a: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2400">
                <a:solidFill>
                  <a:srgbClr val="000000"/>
                </a:solidFill>
              </a:rPr>
              <a:t>Shows the Initial Advances, but not the repayments.  </a:t>
            </a:r>
            <a:endParaRPr/>
          </a:p>
          <a:p>
            <a:pPr marL="102870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sz="240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b="1">
                <a:solidFill>
                  <a:srgbClr val="000000"/>
                </a:solidFill>
              </a:rPr>
              <a:t>SSDT Transfer Advance Activity </a:t>
            </a:r>
            <a:endParaRPr/>
          </a:p>
          <a:p>
            <a: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2400">
                <a:solidFill>
                  <a:srgbClr val="000000"/>
                </a:solidFill>
              </a:rPr>
              <a:t>Detail of transfer/advance transactions.</a:t>
            </a:r>
            <a:endParaRPr/>
          </a:p>
          <a:p>
            <a: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2400">
                <a:solidFill>
                  <a:srgbClr val="000000"/>
                </a:solidFill>
              </a:rPr>
              <a:t>Will show the Repayments of Advances.  **see page 23</a:t>
            </a:r>
            <a:endParaRPr/>
          </a:p>
          <a:p>
            <a: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2c66d735b6_0_9"/>
          <p:cNvSpPr/>
          <p:nvPr/>
        </p:nvSpPr>
        <p:spPr>
          <a:xfrm>
            <a:off x="838199" y="456366"/>
            <a:ext cx="10515601" cy="13579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g22c66d735b6_0_9"/>
          <p:cNvSpPr txBox="1">
            <a:spLocks noGrp="1"/>
          </p:cNvSpPr>
          <p:nvPr>
            <p:ph type="title"/>
          </p:nvPr>
        </p:nvSpPr>
        <p:spPr>
          <a:xfrm>
            <a:off x="838200" y="48866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</a:rPr>
              <a:t>SSDT Transfer Advance Summary Report</a:t>
            </a:r>
            <a:endParaRPr sz="3600">
              <a:solidFill>
                <a:srgbClr val="FFFFFF"/>
              </a:solidFill>
            </a:endParaRPr>
          </a:p>
        </p:txBody>
      </p:sp>
      <p:sp>
        <p:nvSpPr>
          <p:cNvPr id="263" name="Google Shape;263;g22c66d735b6_0_9"/>
          <p:cNvSpPr txBox="1">
            <a:spLocks noGrp="1"/>
          </p:cNvSpPr>
          <p:nvPr>
            <p:ph idx="1"/>
          </p:nvPr>
        </p:nvSpPr>
        <p:spPr>
          <a:xfrm>
            <a:off x="638175" y="1983798"/>
            <a:ext cx="10934700" cy="422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Shows Transfers/Advances In/Out, variances, but not the repayments.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>
              <a:solidFill>
                <a:srgbClr val="000000"/>
              </a:solidFill>
            </a:endParaRPr>
          </a:p>
          <a:p>
            <a:pPr marL="9144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>
              <a:solidFill>
                <a:srgbClr val="000000"/>
              </a:solidFill>
            </a:endParaRPr>
          </a:p>
          <a:p>
            <a:pPr marL="9144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>
              <a:solidFill>
                <a:srgbClr val="000000"/>
              </a:solidFill>
            </a:endParaRPr>
          </a:p>
          <a:p>
            <a:pPr marL="9144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>
              <a:solidFill>
                <a:srgbClr val="000000"/>
              </a:solidFill>
            </a:endParaRPr>
          </a:p>
          <a:p>
            <a:pPr marL="9144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>
              <a:solidFill>
                <a:srgbClr val="000000"/>
              </a:solidFill>
            </a:endParaRPr>
          </a:p>
          <a:p>
            <a:pPr marL="9144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With SUMMARY box checked – totals only.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65" name="Google Shape;265;g22c66d735b6_0_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2626964"/>
            <a:ext cx="10457861" cy="1604071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66" name="Google Shape;266;g22c66d735b6_0_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9125" y="5027041"/>
            <a:ext cx="10077450" cy="9144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3"/>
          <p:cNvSpPr/>
          <p:nvPr/>
        </p:nvSpPr>
        <p:spPr>
          <a:xfrm>
            <a:off x="838199" y="456366"/>
            <a:ext cx="10515601" cy="13579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3"/>
          <p:cNvSpPr txBox="1">
            <a:spLocks noGrp="1"/>
          </p:cNvSpPr>
          <p:nvPr>
            <p:ph type="title"/>
          </p:nvPr>
        </p:nvSpPr>
        <p:spPr>
          <a:xfrm>
            <a:off x="838200" y="48866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</a:rPr>
              <a:t>SSDT Transfer Advance Activity Report</a:t>
            </a:r>
            <a:endParaRPr sz="3600">
              <a:solidFill>
                <a:srgbClr val="FFFFFF"/>
              </a:solidFill>
            </a:endParaRPr>
          </a:p>
        </p:txBody>
      </p:sp>
      <p:sp>
        <p:nvSpPr>
          <p:cNvPr id="273" name="Google Shape;273;p33"/>
          <p:cNvSpPr txBox="1">
            <a:spLocks noGrp="1"/>
          </p:cNvSpPr>
          <p:nvPr>
            <p:ph idx="1"/>
          </p:nvPr>
        </p:nvSpPr>
        <p:spPr>
          <a:xfrm>
            <a:off x="638175" y="1952625"/>
            <a:ext cx="10934700" cy="422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Created to help review Transfer &amp; Advance Activity and repayments.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Currently set up to show </a:t>
            </a:r>
            <a:r>
              <a:rPr lang="en-US" u="sng">
                <a:solidFill>
                  <a:srgbClr val="000000"/>
                </a:solidFill>
              </a:rPr>
              <a:t>LEGACY</a:t>
            </a:r>
            <a:r>
              <a:rPr lang="en-US">
                <a:solidFill>
                  <a:srgbClr val="000000"/>
                </a:solidFill>
              </a:rPr>
              <a:t> Repayments from </a:t>
            </a:r>
            <a:r>
              <a:rPr lang="en-US" u="sng">
                <a:solidFill>
                  <a:srgbClr val="000000"/>
                </a:solidFill>
              </a:rPr>
              <a:t>Classic software</a:t>
            </a:r>
            <a:r>
              <a:rPr lang="en-US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75" name="Google Shape;275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0" y="2906402"/>
            <a:ext cx="5753100" cy="1905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76" name="Google Shape;276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0749" y="4990784"/>
            <a:ext cx="9906000" cy="77152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4"/>
          <p:cNvSpPr/>
          <p:nvPr/>
        </p:nvSpPr>
        <p:spPr>
          <a:xfrm>
            <a:off x="838200" y="461561"/>
            <a:ext cx="10515600" cy="14151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4"/>
          <p:cNvSpPr txBox="1">
            <a:spLocks noGrp="1"/>
          </p:cNvSpPr>
          <p:nvPr>
            <p:ph type="title"/>
          </p:nvPr>
        </p:nvSpPr>
        <p:spPr>
          <a:xfrm>
            <a:off x="838200" y="588168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</a:rPr>
              <a:t>SSDT Transfer Advance Activity Report</a:t>
            </a:r>
            <a:endParaRPr sz="3600">
              <a:solidFill>
                <a:srgbClr val="FFFFFF"/>
              </a:solidFill>
            </a:endParaRPr>
          </a:p>
        </p:txBody>
      </p:sp>
      <p:sp>
        <p:nvSpPr>
          <p:cNvPr id="283" name="Google Shape;283;p34"/>
          <p:cNvSpPr txBox="1">
            <a:spLocks noGrp="1"/>
          </p:cNvSpPr>
          <p:nvPr>
            <p:ph idx="1"/>
          </p:nvPr>
        </p:nvSpPr>
        <p:spPr>
          <a:xfrm>
            <a:off x="685800" y="1913869"/>
            <a:ext cx="10668000" cy="4355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get Redesign repayments of Advances on a report, refer to </a:t>
            </a:r>
            <a:r>
              <a:rPr lang="en-US" sz="2400" b="0" i="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 USAS Reports Library</a:t>
            </a:r>
            <a:r>
              <a:rPr lang="en-US" sz="24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under the Transaction-Based Reports section for report definition.    </a:t>
            </a:r>
            <a:r>
              <a:rPr lang="en-US" sz="1600" b="0" i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USASR-5156</a:t>
            </a:r>
            <a:r>
              <a:rPr lang="en-US" sz="1600" b="0" i="0">
                <a:solidFill>
                  <a:srgbClr val="172B4D"/>
                </a:solidFill>
                <a:latin typeface="Arial"/>
                <a:ea typeface="Arial"/>
                <a:cs typeface="Arial"/>
                <a:sym typeface="Arial"/>
              </a:rPr>
              <a:t>-Transfer Advance Activity Report to add missing (Redesign) repayment Transaction Type</a:t>
            </a:r>
            <a:endParaRPr/>
          </a:p>
          <a:p>
            <a:pPr marL="9144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>
              <a:solidFill>
                <a:srgbClr val="000000"/>
              </a:solidFill>
            </a:endParaRPr>
          </a:p>
          <a:p>
            <a:pPr marL="9144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285" name="Google Shape;285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3214687"/>
            <a:ext cx="11058525" cy="332422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0"/>
          <p:cNvSpPr/>
          <p:nvPr/>
        </p:nvSpPr>
        <p:spPr>
          <a:xfrm>
            <a:off x="838200" y="424070"/>
            <a:ext cx="10515600" cy="17285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20"/>
          <p:cNvSpPr txBox="1">
            <a:spLocks noGrp="1"/>
          </p:cNvSpPr>
          <p:nvPr>
            <p:ph type="title"/>
          </p:nvPr>
        </p:nvSpPr>
        <p:spPr>
          <a:xfrm>
            <a:off x="838200" y="58816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Questions ? </a:t>
            </a:r>
            <a:endParaRPr sz="4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/>
          <p:nvPr/>
        </p:nvSpPr>
        <p:spPr>
          <a:xfrm>
            <a:off x="838200" y="424074"/>
            <a:ext cx="10296900" cy="109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923025" y="481225"/>
            <a:ext cx="10296900" cy="10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Examples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100" name="Google Shape;100;p3"/>
          <p:cNvSpPr txBox="1">
            <a:spLocks noGrp="1"/>
          </p:cNvSpPr>
          <p:nvPr>
            <p:ph idx="1"/>
          </p:nvPr>
        </p:nvSpPr>
        <p:spPr>
          <a:xfrm>
            <a:off x="923025" y="1624900"/>
            <a:ext cx="10704300" cy="43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300" b="1" dirty="0">
                <a:latin typeface="Calibri"/>
                <a:ea typeface="Calibri"/>
                <a:cs typeface="Calibri"/>
                <a:sym typeface="Calibri"/>
              </a:rPr>
              <a:t>Examples of Transfers</a:t>
            </a:r>
            <a:endParaRPr sz="33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300" dirty="0">
                <a:latin typeface="Calibri"/>
                <a:ea typeface="Calibri"/>
                <a:cs typeface="Calibri"/>
                <a:sym typeface="Calibri"/>
              </a:rPr>
              <a:t>Transfer from Class of 2023 to Class of 2024</a:t>
            </a:r>
            <a:endParaRPr dirty="0"/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300" dirty="0">
                <a:latin typeface="Calibri"/>
                <a:ea typeface="Calibri"/>
                <a:cs typeface="Calibri"/>
                <a:sym typeface="Calibri"/>
              </a:rPr>
              <a:t>Old fund balances to general fund with approval. </a:t>
            </a:r>
            <a:endParaRPr dirty="0"/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300" dirty="0">
                <a:latin typeface="Calibri"/>
                <a:ea typeface="Calibri"/>
                <a:cs typeface="Calibri"/>
                <a:sym typeface="Calibri"/>
              </a:rPr>
              <a:t>Cafeteria fund to cover negative balance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6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300" b="1" dirty="0">
                <a:latin typeface="Calibri"/>
                <a:ea typeface="Calibri"/>
                <a:cs typeface="Calibri"/>
                <a:sym typeface="Calibri"/>
              </a:rPr>
              <a:t>Examples of Advances</a:t>
            </a:r>
            <a:endParaRPr sz="33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300" dirty="0">
                <a:latin typeface="Calibri"/>
                <a:ea typeface="Calibri"/>
                <a:cs typeface="Calibri"/>
                <a:sym typeface="Calibri"/>
              </a:rPr>
              <a:t>Athletic Funds– Advance monies, but the ticket </a:t>
            </a:r>
            <a:r>
              <a:rPr lang="en-US" sz="3300" dirty="0"/>
              <a:t>			</a:t>
            </a:r>
            <a:r>
              <a:rPr lang="en-US" sz="3300" dirty="0">
                <a:latin typeface="Calibri"/>
                <a:ea typeface="Calibri"/>
                <a:cs typeface="Calibri"/>
                <a:sym typeface="Calibri"/>
              </a:rPr>
              <a:t>sales received will repay the advance.  </a:t>
            </a:r>
            <a:endParaRPr dirty="0"/>
          </a:p>
          <a:p>
            <a:pPr marL="13716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900" dirty="0">
              <a:latin typeface="Calibri"/>
              <a:ea typeface="Calibri"/>
              <a:cs typeface="Calibri"/>
              <a:sym typeface="Calibri"/>
            </a:endParaRPr>
          </a:p>
          <a:p>
            <a:pPr marL="13716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9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/>
          <p:nvPr/>
        </p:nvSpPr>
        <p:spPr>
          <a:xfrm>
            <a:off x="848591" y="470293"/>
            <a:ext cx="10612582" cy="13253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5"/>
          <p:cNvSpPr txBox="1">
            <a:spLocks noGrp="1"/>
          </p:cNvSpPr>
          <p:nvPr>
            <p:ph type="title"/>
          </p:nvPr>
        </p:nvSpPr>
        <p:spPr>
          <a:xfrm>
            <a:off x="838199" y="588169"/>
            <a:ext cx="10515601" cy="10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USAS Manual – Advances </a:t>
            </a:r>
            <a:br>
              <a:rPr lang="en-US" sz="46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Expenditure Function &amp; Object Codes</a:t>
            </a:r>
            <a:endParaRPr sz="3000">
              <a:solidFill>
                <a:srgbClr val="FFFFFF"/>
              </a:solidFill>
            </a:endParaRPr>
          </a:p>
        </p:txBody>
      </p:sp>
      <p:graphicFrame>
        <p:nvGraphicFramePr>
          <p:cNvPr id="109" name="Google Shape;109;p5"/>
          <p:cNvGraphicFramePr/>
          <p:nvPr/>
        </p:nvGraphicFramePr>
        <p:xfrm>
          <a:off x="479975" y="1789291"/>
          <a:ext cx="5141500" cy="4696925"/>
        </p:xfrm>
        <a:graphic>
          <a:graphicData uri="http://schemas.openxmlformats.org/drawingml/2006/table">
            <a:tbl>
              <a:tblPr firstRow="1" bandRow="1">
                <a:noFill/>
                <a:tableStyleId>{AFC5F908-95BD-4481-8472-C5672237A74C}</a:tableStyleId>
              </a:tblPr>
              <a:tblGrid>
                <a:gridCol w="491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endParaRPr sz="33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0" name="Google Shape;11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5615" y="2374722"/>
            <a:ext cx="5174064" cy="28194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11" name="Google Shape;11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2025" y="2374722"/>
            <a:ext cx="5238750" cy="28194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/>
          <p:nvPr/>
        </p:nvSpPr>
        <p:spPr>
          <a:xfrm>
            <a:off x="848591" y="470293"/>
            <a:ext cx="10612582" cy="13253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6"/>
          <p:cNvSpPr txBox="1">
            <a:spLocks noGrp="1"/>
          </p:cNvSpPr>
          <p:nvPr>
            <p:ph type="title"/>
          </p:nvPr>
        </p:nvSpPr>
        <p:spPr>
          <a:xfrm>
            <a:off x="838199" y="588169"/>
            <a:ext cx="10515601" cy="10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USAS Manual – Advances </a:t>
            </a:r>
            <a:br>
              <a:rPr lang="en-US" sz="46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Revenue Accounts</a:t>
            </a:r>
            <a:endParaRPr sz="3000">
              <a:solidFill>
                <a:srgbClr val="FFFFFF"/>
              </a:solidFill>
            </a:endParaRPr>
          </a:p>
        </p:txBody>
      </p:sp>
      <p:graphicFrame>
        <p:nvGraphicFramePr>
          <p:cNvPr id="119" name="Google Shape;119;p6"/>
          <p:cNvGraphicFramePr/>
          <p:nvPr/>
        </p:nvGraphicFramePr>
        <p:xfrm>
          <a:off x="479975" y="1789291"/>
          <a:ext cx="5141500" cy="4696925"/>
        </p:xfrm>
        <a:graphic>
          <a:graphicData uri="http://schemas.openxmlformats.org/drawingml/2006/table">
            <a:tbl>
              <a:tblPr firstRow="1" bandRow="1">
                <a:noFill/>
                <a:tableStyleId>{AFC5F908-95BD-4481-8472-C5672237A74C}</a:tableStyleId>
              </a:tblPr>
              <a:tblGrid>
                <a:gridCol w="491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300"/>
                        <a:buFont typeface="Arial"/>
                        <a:buNone/>
                      </a:pPr>
                      <a:endParaRPr sz="33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0" name="Google Shape;120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17508" y="2247900"/>
            <a:ext cx="7912279" cy="25717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/>
          <p:nvPr/>
        </p:nvSpPr>
        <p:spPr>
          <a:xfrm>
            <a:off x="848591" y="470293"/>
            <a:ext cx="10612582" cy="13253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>
          <a:xfrm>
            <a:off x="838199" y="588169"/>
            <a:ext cx="10515601" cy="10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Advance Example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127" name="Google Shape;127;p4"/>
          <p:cNvSpPr txBox="1">
            <a:spLocks noGrp="1"/>
          </p:cNvSpPr>
          <p:nvPr>
            <p:ph idx="1"/>
          </p:nvPr>
        </p:nvSpPr>
        <p:spPr>
          <a:xfrm>
            <a:off x="654627" y="1954212"/>
            <a:ext cx="10920846" cy="422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General Fund (001) advancing monies to Athletic Fund (300)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7669" y="2506517"/>
            <a:ext cx="8241768" cy="3513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/>
          <p:nvPr/>
        </p:nvSpPr>
        <p:spPr>
          <a:xfrm>
            <a:off x="962891" y="547687"/>
            <a:ext cx="10515600" cy="1366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7"/>
          <p:cNvSpPr txBox="1">
            <a:spLocks noGrp="1"/>
          </p:cNvSpPr>
          <p:nvPr>
            <p:ph type="title"/>
          </p:nvPr>
        </p:nvSpPr>
        <p:spPr>
          <a:xfrm>
            <a:off x="838200" y="58816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Transaction in USAS – Advance monies</a:t>
            </a:r>
            <a:endParaRPr sz="4600">
              <a:solidFill>
                <a:srgbClr val="FFFFFF"/>
              </a:solidFill>
            </a:endParaRPr>
          </a:p>
        </p:txBody>
      </p:sp>
      <p:cxnSp>
        <p:nvCxnSpPr>
          <p:cNvPr id="137" name="Google Shape;137;p7"/>
          <p:cNvCxnSpPr/>
          <p:nvPr/>
        </p:nvCxnSpPr>
        <p:spPr>
          <a:xfrm rot="10800000">
            <a:off x="3699164" y="3792682"/>
            <a:ext cx="1288472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138" name="Google Shape;13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6618" y="1986837"/>
            <a:ext cx="7275368" cy="455207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/>
          <p:nvPr/>
        </p:nvSpPr>
        <p:spPr>
          <a:xfrm>
            <a:off x="838200" y="464551"/>
            <a:ext cx="10692246" cy="12723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8"/>
          <p:cNvSpPr txBox="1">
            <a:spLocks noGrp="1"/>
          </p:cNvSpPr>
          <p:nvPr>
            <p:ph type="title"/>
          </p:nvPr>
        </p:nvSpPr>
        <p:spPr>
          <a:xfrm>
            <a:off x="838200" y="473360"/>
            <a:ext cx="1069224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Finding Outstanding Advances to be Repaid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145" name="Google Shape;145;p18"/>
          <p:cNvSpPr txBox="1">
            <a:spLocks noGrp="1"/>
          </p:cNvSpPr>
          <p:nvPr>
            <p:ph idx="1"/>
          </p:nvPr>
        </p:nvSpPr>
        <p:spPr>
          <a:xfrm>
            <a:off x="535250" y="1736925"/>
            <a:ext cx="10692300" cy="41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Add column REPAYABLE to Transfer/Advance Grid </a:t>
            </a:r>
            <a:endParaRPr/>
          </a:p>
          <a:p>
            <a:pPr marL="9144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Filter using Repayable column = True </a:t>
            </a:r>
            <a:endParaRPr/>
          </a:p>
          <a:p>
            <a:pPr marL="9144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View          the Advance that can be repaid</a:t>
            </a:r>
            <a:endParaRPr/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Click the       in the Repayment section to create transaction to repay the Advance.  Any previous repayments will show.</a:t>
            </a:r>
            <a:endParaRPr/>
          </a:p>
        </p:txBody>
      </p:sp>
      <p:pic>
        <p:nvPicPr>
          <p:cNvPr id="147" name="Google Shape;14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65198" y="2478700"/>
            <a:ext cx="9448800" cy="7810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48" name="Google Shape;148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55237" y="4101452"/>
            <a:ext cx="457200" cy="27622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49" name="Google Shape;149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2437" y="4537719"/>
            <a:ext cx="371475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"/>
          <p:cNvSpPr/>
          <p:nvPr/>
        </p:nvSpPr>
        <p:spPr>
          <a:xfrm>
            <a:off x="962891" y="547687"/>
            <a:ext cx="10515600" cy="1366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8"/>
          <p:cNvSpPr txBox="1">
            <a:spLocks noGrp="1"/>
          </p:cNvSpPr>
          <p:nvPr>
            <p:ph type="title"/>
          </p:nvPr>
        </p:nvSpPr>
        <p:spPr>
          <a:xfrm>
            <a:off x="838200" y="58816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Transaction in USAS – Repay Advance</a:t>
            </a:r>
            <a:endParaRPr sz="4600">
              <a:solidFill>
                <a:srgbClr val="FFFFFF"/>
              </a:solidFill>
            </a:endParaRPr>
          </a:p>
        </p:txBody>
      </p:sp>
      <p:pic>
        <p:nvPicPr>
          <p:cNvPr id="157" name="Google Shape;15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891" y="2377678"/>
            <a:ext cx="4067175" cy="117157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58" name="Google Shape;15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89875" y="2434921"/>
            <a:ext cx="4759470" cy="3633694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59" name="Google Shape;159;p8"/>
          <p:cNvSpPr txBox="1"/>
          <p:nvPr/>
        </p:nvSpPr>
        <p:spPr>
          <a:xfrm>
            <a:off x="838201" y="4229100"/>
            <a:ext cx="419186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Drop Down will show the available accounts to choose.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619</Words>
  <Application>Microsoft Office PowerPoint</Application>
  <PresentationFormat>Widescreen</PresentationFormat>
  <Paragraphs>86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Transfers &amp; Advances</vt:lpstr>
      <vt:lpstr>What are Transfers &amp; Advances?</vt:lpstr>
      <vt:lpstr>Examples</vt:lpstr>
      <vt:lpstr>USAS Manual – Advances  Expenditure Function &amp; Object Codes</vt:lpstr>
      <vt:lpstr>USAS Manual – Advances  Revenue Accounts</vt:lpstr>
      <vt:lpstr>Advance Example</vt:lpstr>
      <vt:lpstr>Transaction in USAS – Advance monies</vt:lpstr>
      <vt:lpstr>Finding Outstanding Advances to be Repaid</vt:lpstr>
      <vt:lpstr>Transaction in USAS – Repay Advance</vt:lpstr>
      <vt:lpstr>Repayment Transaction</vt:lpstr>
      <vt:lpstr>REPAYMENT of ADVANCE(s)</vt:lpstr>
      <vt:lpstr>REPAYMENT of ADVANCE(s)</vt:lpstr>
      <vt:lpstr>USAS Manual – Transfer  Expenditure Function &amp; Object Codes</vt:lpstr>
      <vt:lpstr>USAS Manual – Transfer  Revenue Accounts</vt:lpstr>
      <vt:lpstr>Transfer Example</vt:lpstr>
      <vt:lpstr>Transaction in USAS – Transfer</vt:lpstr>
      <vt:lpstr>Delete Transfers &amp; Advances</vt:lpstr>
      <vt:lpstr>Account Impacts – Transfer/Advance IN</vt:lpstr>
      <vt:lpstr>Account Impacts – Repay Advance</vt:lpstr>
      <vt:lpstr>REPORTS</vt:lpstr>
      <vt:lpstr>SSDT Transfer Advance Summary Report</vt:lpstr>
      <vt:lpstr>SSDT Transfer Advance Activity Report</vt:lpstr>
      <vt:lpstr>SSDT Transfer Advance Activity Report</vt:lpstr>
      <vt:lpstr>Questions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Transfers &amp; Advances</dc:title>
  <dc:creator>Bethann Simon</dc:creator>
  <cp:lastModifiedBy>Bethann Simon</cp:lastModifiedBy>
  <cp:revision>4</cp:revision>
  <dcterms:created xsi:type="dcterms:W3CDTF">2023-04-25T15:17:53Z</dcterms:created>
  <dcterms:modified xsi:type="dcterms:W3CDTF">2024-01-09T18:23:05Z</dcterms:modified>
</cp:coreProperties>
</file>