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Roboto Mono" panose="00000009000000000000" pitchFamily="49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9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e363626c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e363626c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e363626c1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e363626c1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e363626c1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e363626c1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e363626c1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e363626c1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8c8da8c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8c8da8c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e363626c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e363626c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e363626c1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e363626c1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e363626c1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e363626c1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e363626c1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e363626c1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8c8da8c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8c8da8c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e363626c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e363626c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606368b0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606368b0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e6b9eb3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5e6b9eb3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606368b0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9606368b0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606368b0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9606368b0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606368b0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9606368b0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606368b0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606368b0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606368b0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9606368b0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606368b0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606368b0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606368b0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606368b0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606368b0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606368b0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8c8da8c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8c8da8c4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606368b0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606368b0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606368b0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9606368b0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606368b0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606368b0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606368b0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606368b0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606368b0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606368b0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606368b0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9606368b0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606368b0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9606368b0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606368b0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9606368b0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e363626c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e363626c1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e363626c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e363626c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e363626c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e363626c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e363626c1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e363626c1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e363626c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e363626c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e363626c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e363626c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coecn.atlassian.net/wiki/x/XAE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coecn.atlassian.net/wiki/x/XAE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91729" y="1322450"/>
            <a:ext cx="8849031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Retirement - Payroll Item Set Up and Balancing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Documentation Link: 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USPS Calculating Retirement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658000" y="4852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Retirement Payroll Items-Pick Up On Pick Up</a:t>
            </a:r>
            <a:endParaRPr dirty="0"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729450" y="1464475"/>
            <a:ext cx="7688700" cy="3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690 - SERS  and  691 - STRS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Used when the board agrees to pay all or part of the employee’s annuitized retirement percentage.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dirty="0"/>
              <a:t>Several factors to consider when using Pick up on Pick up</a:t>
            </a:r>
            <a:endParaRPr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dirty="0"/>
              <a:t>Is the pick up for all of the employees portion or just part?  </a:t>
            </a:r>
            <a:endParaRPr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dirty="0"/>
              <a:t>Does the board want the retirement pick up on pick up to inflate the employee’s wages when reporting to the retirement system?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If yes, the “Increased Compensation” box must be checked on the 400/450 record.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This flag causes the gross within the system to be inflated for the retirement and the applicable gross on the payroll item will be inflated as well.  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This makes the employee’s salary look inflated to the retirement system based on the retirement calculations used on the contribution amount.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Partial Pick Up on Pick Up can also be inflated.</a:t>
            </a:r>
            <a:endParaRPr dirty="0"/>
          </a:p>
          <a:p>
            <a:pPr marL="13716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Pick-up on pick-up -Partial Pick Up of 5% not inflated</a:t>
            </a:r>
            <a:endParaRPr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9550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SERS: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Employee Salary per payroll                         $1100.00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Employee Annuitized Retirement amount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5.0% from 590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55.00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 -------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Remaining Net Pay                               $1045.00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Employer Regular Retirement amount 14%       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from 400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154.00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Employee Retirement amount 5.0%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paid by the board from 690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55.00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Taxable Gross                                   $1045.00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Gross Amount for SERS                           $1100.00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Retirement Purposes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80025" y="1340200"/>
            <a:ext cx="81186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Pick Up On Pick Up-</a:t>
            </a:r>
            <a:r>
              <a:rPr lang="en" sz="2400" u="sng"/>
              <a:t>Partial</a:t>
            </a:r>
            <a:r>
              <a:rPr lang="en" sz="2400"/>
              <a:t> Paid by Board-not inflated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73925" y="1340200"/>
            <a:ext cx="8265900" cy="3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SERS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400 (Employer Share 14%)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590 (Employee Share 5%)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690 (Employee Share 5%,paid by board)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33375" y="1318650"/>
            <a:ext cx="846532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40" dirty="0"/>
              <a:t>Pick-up on pick-up Retirement -Full Pick Up of 10%-not inflated </a:t>
            </a:r>
            <a:endParaRPr sz="2140" dirty="0"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9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SERS: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Employee Salary per payroll                         $1100.00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Remaining Net Pay                               $1100.00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Employer Regular Retirement amount 14%       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from 400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154.00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Employee Retirement amount 10%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paid by the board from 690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110.00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Taxable Gross                                   $1100.00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Gross Amount for SERS                           $1100.00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Retirement Purposes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473925" y="1281825"/>
            <a:ext cx="81186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Up-</a:t>
            </a:r>
            <a:r>
              <a:rPr lang="en" u="sng"/>
              <a:t>All</a:t>
            </a:r>
            <a:r>
              <a:rPr lang="en"/>
              <a:t> Paid by Board-not inflated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473925" y="1340200"/>
            <a:ext cx="8265900" cy="3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SERS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400 (Employer Share 14%)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690 (Employee Share 10%,paid by board)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523875" y="1318650"/>
            <a:ext cx="78942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 with Extra Compensation (inflated)</a:t>
            </a:r>
            <a:endParaRPr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When the board not only picks up the full amount of an employee’s share of the retirement but also includes that pick up as </a:t>
            </a:r>
            <a:r>
              <a:rPr lang="en" b="1" u="sng"/>
              <a:t>extra compensation,</a:t>
            </a:r>
            <a:r>
              <a:rPr lang="en" b="1"/>
              <a:t> a formula is used to calculate the percentage of the pick up.</a:t>
            </a:r>
            <a:endParaRPr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SERS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.10) x .14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.1540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</a:t>
            </a:r>
            <a:r>
              <a:rPr lang="en" sz="10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15.40% on 400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.10) x .10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.1100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</a:t>
            </a:r>
            <a:r>
              <a:rPr lang="en" sz="10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11.00% on 690</a:t>
            </a: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“1” is considered the regular salary and the “+.10” is the amount by which the salary is inflated due to receiving the full pick-up benefit.  The employee takes home 10% more wages because of this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“x .14” is the board percentage of retirement that must be paid not only on the regular salary, but also on the pick up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“x.10” is the employee percentage of retirement that the board pays not only on the employee’s regular salary , but also on the pick up benefit.</a:t>
            </a:r>
            <a:endParaRPr dirty="0"/>
          </a:p>
          <a:p>
            <a:pPr marL="9144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 with Extra Compensation</a:t>
            </a:r>
            <a:endParaRPr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SERS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Employee Salary per payroll                          $1100.00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Remaining Net Pay                               $1100.00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Board Retirement amount 15.4% paid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by the board from 400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169.40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Employee Retirement amount 11.0% paid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by the board from 690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121.00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Taxable Gross                                   $1100.00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Gross Amount for SERS                           $1210.00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***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Retirement Purposes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***Inflated gross calculated as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follows: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Gross 1100.00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x 10% (pickup percent)=110.00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Pickup on pickup 110.00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x 10%= 11.00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Total of pickup percent and pickup on pickup amount 110.00+11.00=121.00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Inflated gross calculated 121.00/10%=1210.00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727650" y="11914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 with Extra Compensation</a:t>
            </a:r>
            <a:endParaRPr dirty="0"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25" y="3593500"/>
            <a:ext cx="7810501" cy="115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25" y="1726600"/>
            <a:ext cx="78105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Up-</a:t>
            </a:r>
            <a:r>
              <a:rPr lang="en" u="sng"/>
              <a:t>Partial </a:t>
            </a:r>
            <a:r>
              <a:rPr lang="en"/>
              <a:t>Extra Compensation</a:t>
            </a:r>
            <a:endParaRPr dirty="0"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When the board picks up the a </a:t>
            </a:r>
            <a:r>
              <a:rPr lang="en" b="1" u="sng" dirty="0"/>
              <a:t>partial</a:t>
            </a:r>
            <a:r>
              <a:rPr lang="en" b="1" dirty="0"/>
              <a:t> amount of an employee’s share of the retirement but also includes that pick up as </a:t>
            </a:r>
            <a:r>
              <a:rPr lang="en" b="1" u="sng" dirty="0"/>
              <a:t>extra compensation,</a:t>
            </a:r>
            <a:r>
              <a:rPr lang="en" b="1" dirty="0"/>
              <a:t> the formula below is used to calculate the percentage of the pick up on pick up.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Example- Board Pick Up</a:t>
            </a:r>
            <a:r>
              <a:rPr lang="en" b="1" u="sng" dirty="0"/>
              <a:t> 3% </a:t>
            </a:r>
            <a:r>
              <a:rPr lang="en" b="1" dirty="0"/>
              <a:t>with increased compensation on that percentage, Employee Pays </a:t>
            </a:r>
            <a:r>
              <a:rPr lang="en" b="1" u="sng" dirty="0"/>
              <a:t>7% -590</a:t>
            </a:r>
            <a:endParaRPr b="1" u="sng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SERS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.03) x .14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.1442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</a:t>
            </a:r>
            <a:r>
              <a:rPr lang="en" sz="1000" b="1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14.42% on 400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.10) x .03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.0330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  </a:t>
            </a:r>
            <a:r>
              <a:rPr lang="en" sz="1000" b="1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3.3% on 690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“1” is considered the regular salary and the “+.03” is the amount by which the salary is inflated due to receiving the full pick-up benefit.  The employee takes home 3% more wages because of this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“x .14” is the board percentage of retirement that must be paid not only on the regular salary, but also on the pick up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“x.10” is the employee percentage of retirement that the board pays not only on the employee’s regular salary , but also on the pick up benefit.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727650" y="531725"/>
            <a:ext cx="76887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Up-</a:t>
            </a:r>
            <a:r>
              <a:rPr lang="en" u="sng"/>
              <a:t>Partial</a:t>
            </a:r>
            <a:r>
              <a:rPr lang="en"/>
              <a:t> Extra Compensation</a:t>
            </a: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473925" y="1340200"/>
            <a:ext cx="8265900" cy="3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SERS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400 (Employer Share 14.42%)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590 (Employee Share 7%)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690 (Employee Share 3.3% paid by board)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7650" y="5447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Retirement Payroll Items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1428750"/>
            <a:ext cx="7688700" cy="32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School Employee Retirement System - SERS </a:t>
            </a:r>
            <a:r>
              <a:rPr lang="en"/>
              <a:t> 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10% Employee Paid, 14% Employer Paid</a:t>
            </a:r>
            <a:endParaRPr dirty="0"/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400 SERS - EmployER/Board Share and Regular Payroll Items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590 SERS - EmployEE Annunitized Payroll Items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690 SERS - EmployER Pick Up of EmployEE Payroll Items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State Teachers Retirement System -STRS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14% Employee Paid, 14% Employer Paid</a:t>
            </a:r>
            <a:endParaRPr dirty="0"/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450 STRS - EmployER/Board Share and Regular Payroll Items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591 STRS - EmployEE Annunitized Payroll Items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691 STRS - EmployER Pick Up of EmployEE Payroll Items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727650" y="531725"/>
            <a:ext cx="76887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Up-</a:t>
            </a:r>
            <a:r>
              <a:rPr lang="en" u="sng"/>
              <a:t>Partial</a:t>
            </a:r>
            <a:r>
              <a:rPr lang="en"/>
              <a:t> Extra Compensation</a:t>
            </a:r>
            <a:endParaRPr dirty="0"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473925" y="1340200"/>
            <a:ext cx="8265900" cy="3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SERS: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Employee Salary per payroll                          $1100.00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Employee Annuitized Retirement amount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</a:t>
            </a:r>
            <a:r>
              <a:rPr lang="en" sz="1000" b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7.0% from 590</a:t>
            </a:r>
            <a:r>
              <a:rPr lang="en"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77.00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  _________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Remaining Net Pay                               $1023.00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Board Retirement amount </a:t>
            </a:r>
            <a:r>
              <a:rPr lang="en" sz="1000" b="1">
                <a:solidFill>
                  <a:schemeClr val="dk2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14.42%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paid                    158.62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by the board from </a:t>
            </a:r>
            <a:r>
              <a:rPr lang="en" sz="1000" b="1">
                <a:solidFill>
                  <a:schemeClr val="dk2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" sz="11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Employee Retirement amount </a:t>
            </a:r>
            <a:r>
              <a:rPr lang="en" sz="1000" b="1">
                <a:solidFill>
                  <a:schemeClr val="dk2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7%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paid                      77.00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by the employee from </a:t>
            </a:r>
            <a:r>
              <a:rPr lang="en" sz="1000" b="1">
                <a:solidFill>
                  <a:schemeClr val="dk2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590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Employee Retirement amount </a:t>
            </a:r>
            <a:r>
              <a:rPr lang="en" sz="1000" b="1">
                <a:solidFill>
                  <a:schemeClr val="dk2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3.3%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paid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by the board from </a:t>
            </a:r>
            <a:r>
              <a:rPr lang="en" sz="1000" b="1">
                <a:solidFill>
                  <a:schemeClr val="dk2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690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36.30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Taxable Gross                                   $1023.00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Inflated Gross Amount for SERS                       $1133.00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Retirement Purposes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***Inflated gross calculated as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follows: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Gross 1100.00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x 3.0% (pickup percent)=33.00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Pickup on pickup 33.00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x 10% = 3.30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Total of pickup percent and pickup on pickup amount plus 590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amt.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33.00+3.30+77.00=113.30</a:t>
            </a:r>
            <a:b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Inflated gross calculated 113.30/10%=1133.00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1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727650" y="410525"/>
            <a:ext cx="76887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 with Extra Compensation</a:t>
            </a:r>
            <a:endParaRPr dirty="0"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25" y="3616213"/>
            <a:ext cx="773430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2F622-B573-3F4E-A246-961936265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" y="1360826"/>
            <a:ext cx="797242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727650" y="1303975"/>
            <a:ext cx="76887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Up On Pick Up with Extra Compensation -cont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13" y="1990725"/>
            <a:ext cx="77247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Pick Up On Pick Up with Extra Compensation - STRS</a:t>
            </a:r>
            <a:endParaRPr dirty="0"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When the board not only picks up the full amount of an employee’s share of the retirement but also includes that pick up as </a:t>
            </a:r>
            <a:r>
              <a:rPr lang="en" b="1" u="sng" dirty="0"/>
              <a:t>extra compensation,</a:t>
            </a:r>
            <a:r>
              <a:rPr lang="en" b="1" dirty="0"/>
              <a:t> a formula is used to calculate the percentage of the pick up.</a:t>
            </a:r>
            <a:endParaRPr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STRS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.14) x .14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.1596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</a:t>
            </a:r>
            <a:r>
              <a:rPr lang="en" sz="1000" b="1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15.96% on 450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.14) x .14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.1596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</a:t>
            </a:r>
            <a:r>
              <a:rPr lang="en" sz="1000" b="1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15.96% on 691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“1” is considered the regular salary and the “+.14” is the amount by which the salary is inflated due to receiving the full pick-up benefit.  The employee takes home 14% more wages because of this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“x .14” is the board percentage of retirement that must be paid not only on the regular salary, but also on the pick up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“x.14” is the employee percentage of retirement that the board pays not only on the employee’s regular salary , but also on the pick up benefit.</a:t>
            </a:r>
            <a:endParaRPr dirty="0"/>
          </a:p>
          <a:p>
            <a:pPr marL="9144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Pick Up On Pick Up with Extra Compensation - STRS</a:t>
            </a:r>
            <a:endParaRPr dirty="0"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STRS: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Employee Salary per payroll                            $1100.00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Remaining Net Pay                                $1100.00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Board Retirement amount 15.96% paid by the board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from 450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175.56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Employee Retirement amount 15.96% paid by the board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from 691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175.56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Taxable Gross                                    $1100.00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Gross Amount for STRS Retirement Purposes              $1254.00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**Inflated gross calculated as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follows: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Gross 1100.00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14% (pickup percent)=154.00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Pickup on pickup  154.00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14%=   21.56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Total of pickup percent and pickup on pickup amount 154.00+21.56=175.56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Inflated gross calculated 175.56/14%=1254.00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727650" y="575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Pick Up On Pick Up with Extra Compensation - STRS</a:t>
            </a:r>
            <a:endParaRPr dirty="0"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1316050"/>
            <a:ext cx="7839075" cy="206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" y="3734225"/>
            <a:ext cx="78486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00075" y="1318650"/>
            <a:ext cx="781807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Pick Up On Pick Up-</a:t>
            </a:r>
            <a:r>
              <a:rPr lang="en" u="sng" dirty="0"/>
              <a:t>Partial </a:t>
            </a:r>
            <a:r>
              <a:rPr lang="en" dirty="0"/>
              <a:t>Extra Compensation - STRS</a:t>
            </a:r>
            <a:endParaRPr dirty="0"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When the board picks up the a </a:t>
            </a:r>
            <a:r>
              <a:rPr lang="en" b="1" u="sng" dirty="0"/>
              <a:t>partial</a:t>
            </a:r>
            <a:r>
              <a:rPr lang="en" b="1" dirty="0"/>
              <a:t> amount of an employee’s share of the retirement but also includes that pick up as </a:t>
            </a:r>
            <a:r>
              <a:rPr lang="en" b="1" u="sng" dirty="0"/>
              <a:t>extra compensation,</a:t>
            </a:r>
            <a:r>
              <a:rPr lang="en" b="1" dirty="0"/>
              <a:t> the formula below is used to calculate the percentage of the pick up on pick up.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	Example- Board Pick Up</a:t>
            </a:r>
            <a:r>
              <a:rPr lang="en" b="1" u="sng" dirty="0"/>
              <a:t> 3% </a:t>
            </a:r>
            <a:r>
              <a:rPr lang="en" b="1" dirty="0"/>
              <a:t>with increased compensation on that percentage, Employee Pays 11</a:t>
            </a:r>
            <a:r>
              <a:rPr lang="en" b="1" u="sng" dirty="0"/>
              <a:t>% -590</a:t>
            </a:r>
            <a:endParaRPr b="1" u="sng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SERS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.03) x .14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.1442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</a:t>
            </a:r>
            <a:r>
              <a:rPr lang="en" sz="1000" b="1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14.42% on 450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(1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+ .14) x .03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=  .0330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-------&gt;   </a:t>
            </a:r>
            <a:r>
              <a:rPr lang="en" sz="1000" b="1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3.42% on 691</a:t>
            </a:r>
            <a:r>
              <a:rPr lang="en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“1” is considered the regular salary and the “+.03” is the amount by which the salary is inflated due to receiving the full pick-up benefit.  The employee takes home 3% more wages because of this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“x .14” is the board percentage of retirement that must be paid not only on the regular salary, but also on the pick up benefit.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“x.14” is the employee percentage of retirement that the board pays not only on the employee’s regular salary , but also on the pick up benefit.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title"/>
          </p:nvPr>
        </p:nvSpPr>
        <p:spPr>
          <a:xfrm>
            <a:off x="473925" y="531725"/>
            <a:ext cx="82659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Pick Up On Pick Up-</a:t>
            </a:r>
            <a:r>
              <a:rPr lang="en" sz="2400" u="sng" dirty="0"/>
              <a:t>Partial</a:t>
            </a:r>
            <a:r>
              <a:rPr lang="en" sz="2400" dirty="0"/>
              <a:t> Extra Compensation - STRS</a:t>
            </a:r>
            <a:endParaRPr sz="2400" dirty="0"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473925" y="1340200"/>
            <a:ext cx="8265900" cy="36360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STRS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450 (Employer Share 14.42%)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591 (Employee Share 11%)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691 (Employee Share 3.42% paid by board)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473925" y="531725"/>
            <a:ext cx="82659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Pick Up On Pick Up-</a:t>
            </a:r>
            <a:r>
              <a:rPr lang="en" sz="2400" u="sng" dirty="0"/>
              <a:t>Partial</a:t>
            </a:r>
            <a:r>
              <a:rPr lang="en" sz="2400" dirty="0"/>
              <a:t> Extra Compensation - STRS</a:t>
            </a:r>
            <a:endParaRPr sz="2400" dirty="0"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473925" y="1295400"/>
            <a:ext cx="8265900" cy="3680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STRS: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Employee Salary per payroll                            $1100.00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Employee Annuitized Retirement amount    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000" dirty="0">
                <a:solidFill>
                  <a:srgbClr val="188038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11.0% from 591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121.00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 ---------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Remaining Net Pay                                 $979.00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Board Retirement amount </a:t>
            </a:r>
            <a:r>
              <a:rPr lang="en" sz="1000" dirty="0">
                <a:solidFill>
                  <a:srgbClr val="188038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14.42%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paid                     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by the board from </a:t>
            </a:r>
            <a:r>
              <a:rPr lang="en" sz="1000" dirty="0">
                <a:solidFill>
                  <a:srgbClr val="188038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450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158.62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Employee Retirement amount </a:t>
            </a:r>
            <a:r>
              <a:rPr lang="en" sz="1000" dirty="0">
                <a:solidFill>
                  <a:srgbClr val="188038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3.42%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paid by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the board from </a:t>
            </a:r>
            <a:r>
              <a:rPr lang="en" sz="1000" dirty="0">
                <a:solidFill>
                  <a:srgbClr val="188038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691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37.62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Taxable Gross                                     $979.00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(Gross minus 591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deduction amount)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Inflated Gross Amount for STRS Retirement Purposes     	$1133.00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***Inflated gross calculated as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follows: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Gross 1100.00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3.0%(pickup percent)=33.00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Pickup on pickup 33.00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14%= 4.62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Total of pickup percent and pickup on pickup amount plus 591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amt. 33.00+4.62+121.00(591)=158.62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Inflated gross calculated 158.62/14%=1133.00</a:t>
            </a:r>
            <a:endParaRPr sz="1000" dirty="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428625" y="646895"/>
            <a:ext cx="76887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Pick Up On Pick Up with Extra Compensation - STRS</a:t>
            </a:r>
            <a:endParaRPr dirty="0"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395413"/>
            <a:ext cx="828675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Retirement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Regular retirement is a retirement contribution withheld from wages after taxes are figured. For example, if an employee's gross pay is $1,100.00, taxes are figured on the gross pay amount ($1100), then retirement contributions are withheld. The amount paid into the retirement system is taxable.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683600" y="575000"/>
            <a:ext cx="76962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Pick Up On Pick Up with Extra Compensation - STRS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8265900" cy="3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1552338"/>
            <a:ext cx="76962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600" y="3569325"/>
            <a:ext cx="7732745" cy="9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727650" y="1303975"/>
            <a:ext cx="76887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- Retirement Code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473925" y="1853850"/>
            <a:ext cx="3884700" cy="25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employee's </a:t>
            </a:r>
            <a:r>
              <a:rPr lang="en" sz="165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Retirement code</a:t>
            </a:r>
            <a:r>
              <a:rPr lang="en" sz="1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can be:                        </a:t>
            </a:r>
            <a:endParaRPr sz="165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5516" algn="l" rtl="0">
              <a:spcBef>
                <a:spcPts val="800"/>
              </a:spcBef>
              <a:spcAft>
                <a:spcPts val="0"/>
              </a:spcAft>
              <a:buClr>
                <a:srgbClr val="172B4D"/>
              </a:buClr>
              <a:buSzPct val="100000"/>
              <a:buFont typeface="Roboto"/>
              <a:buChar char="●"/>
            </a:pPr>
            <a:r>
              <a:rPr lang="en" sz="1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BLANK - No retirement system</a:t>
            </a:r>
            <a:endParaRPr sz="165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5516" algn="l" rtl="0"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ct val="100000"/>
              <a:buFont typeface="Roboto"/>
              <a:buChar char="●"/>
            </a:pPr>
            <a:r>
              <a:rPr lang="en" sz="1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400 - SERS</a:t>
            </a:r>
            <a:endParaRPr sz="165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5516" algn="l" rtl="0"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ct val="100000"/>
              <a:buFont typeface="Roboto"/>
              <a:buChar char="●"/>
            </a:pPr>
            <a:r>
              <a:rPr lang="en" sz="1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450 - STRS</a:t>
            </a:r>
            <a:endParaRPr sz="165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5516" algn="l" rtl="0"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ct val="100000"/>
              <a:buFont typeface="Roboto"/>
              <a:buChar char="●"/>
            </a:pPr>
            <a:r>
              <a:rPr lang="en" sz="16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None </a:t>
            </a:r>
            <a:endParaRPr sz="165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5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00000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*There is </a:t>
            </a:r>
            <a:r>
              <a:rPr lang="en" sz="1650" u="sng">
                <a:solidFill>
                  <a:srgbClr val="00000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No Warning </a:t>
            </a:r>
            <a:r>
              <a:rPr lang="en" sz="1650">
                <a:solidFill>
                  <a:srgbClr val="000000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for not having a retirement system selected!</a:t>
            </a:r>
            <a:endParaRPr sz="1650" dirty="0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725" y="2008300"/>
            <a:ext cx="2020950" cy="23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Payroll Item - Position Connection </a:t>
            </a:r>
            <a:endParaRPr dirty="0"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 code in the Position screen tells the software what payroll items to use.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If all Positions use the same Retirement Rates, only one 400/590 or 450/591 set of Retirement Payroll Items are needed per employee. 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Retirement Payroll Items for Specific Positions</a:t>
            </a:r>
            <a:endParaRPr dirty="0"/>
          </a:p>
        </p:txBody>
      </p:sp>
      <p:sp>
        <p:nvSpPr>
          <p:cNvPr id="290" name="Google Shape;290;p4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a Position needs to have a specific rate the Retirement Payroll Items can be assigned for that position.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assigned, the full range of payroll items must be assigned for that specific position.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Example, an Employee’s Position #1 gets STRS Pick up, but the other Positions for that employee do not.  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450 assigned to Pos #1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591 and/or 691 assigned to Pos #1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450 not assigned for all other Positions.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591 not assigned for all other Positions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Retirement Payroll Items for Specific Positions</a:t>
            </a:r>
            <a:endParaRPr dirty="0"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same example would apply for SERS.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Example, an Employee’s Position #1 gets SERS Pick up, but the other Positions for that employee do not.  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400 assigned to Pos #1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590 and/or 690 assigned to Pos #1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400 not assigned for all other Positions.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590 not assigned for all other Positions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Payroll Items</a:t>
            </a:r>
            <a:endParaRPr dirty="0"/>
          </a:p>
        </p:txBody>
      </p:sp>
      <p:sp>
        <p:nvSpPr>
          <p:cNvPr id="302" name="Google Shape;302;p4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b="1" u="sng"/>
              <a:t>All</a:t>
            </a:r>
            <a:r>
              <a:rPr lang="en"/>
              <a:t> 400 and 450 Payroll Items with an increased compensation rate </a:t>
            </a:r>
            <a:r>
              <a:rPr lang="en" b="1" u="sng"/>
              <a:t>should have the Increased Compensation Box Checked</a:t>
            </a:r>
            <a:r>
              <a:rPr lang="en"/>
              <a:t>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 to Core/Payroll Item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Choose drop down of SERS Item or STRS Item.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Filter to find rates higher than 14%.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03" name="Google Shape;3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350" y="3569325"/>
            <a:ext cx="25241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Checking Payroll Items</a:t>
            </a:r>
            <a:endParaRPr dirty="0"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b="1" u="sng"/>
              <a:t>Before Posting Payroll</a:t>
            </a:r>
            <a:r>
              <a:rPr lang="en"/>
              <a:t> verify STRS and SERS amounts are correct.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Spreadsheet to check Gross and Payroll Item calculations.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SERS and STRS Per Pay Reports should calculate.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 dirty="0"/>
          </a:p>
        </p:txBody>
      </p:sp>
      <p:sp>
        <p:nvSpPr>
          <p:cNvPr id="315" name="Google Shape;315;p4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rgbClr val="FFFFFF"/>
                </a:highlight>
              </a:rPr>
              <a:t>Need help?</a:t>
            </a:r>
            <a:endParaRPr sz="1500" dirty="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57200" lvl="0" indent="-316706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15384"/>
              <a:buChar char="●"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</a:rPr>
              <a:t>Documentation: 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USPS Calculating Retirement</a:t>
            </a:r>
            <a:r>
              <a:rPr lang="en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endParaRPr dirty="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5384"/>
              <a:buChar char="●"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</a:rPr>
              <a:t>Call Group Line:  419-267-2808</a:t>
            </a:r>
            <a:endParaRPr dirty="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5384"/>
              <a:buChar char="●"/>
            </a:pPr>
            <a:r>
              <a:rPr lang="en">
                <a:solidFill>
                  <a:schemeClr val="dk2"/>
                </a:solidFill>
                <a:highlight>
                  <a:srgbClr val="FFFFFF"/>
                </a:highlight>
              </a:rPr>
              <a:t>Email:  mail_staff_fis@nwoca.org</a:t>
            </a:r>
            <a:endParaRPr dirty="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Retirement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9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SERS: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Employee Salary per payroll                          $1100.00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Employee Regular Retirement amount 10.0%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from 400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110.00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 -------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Remaining Net Pay                               $ 990.00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Employer Regular Retirement amount 14%               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from 400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154.00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Taxable Gross                                   $1100.00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Gross Amount for SERS                           $1100.00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Retirement Purposes</a:t>
            </a:r>
            <a:b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Retirement Payroll Items-Regular</a:t>
            </a: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400 - SERS  and  450 - STRS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Have fields for both board and employee regular retirement withholdings.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a district elects to tax all or part of the employee’s retirement deduction the employee rates are entered on this deduction.  This is not as common as the annuitized option.</a:t>
            </a:r>
            <a:endParaRPr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EmployER rates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400 - SERS - 14%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450 - STRS - 14%</a:t>
            </a:r>
            <a:endParaRPr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EmployEE rates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400 - SERS - 10%</a:t>
            </a:r>
            <a:endParaRPr dirty="0"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450 - STRS - 14%</a:t>
            </a:r>
            <a:endParaRPr dirty="0"/>
          </a:p>
          <a:p>
            <a:pPr marL="9144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Annuitized Retirement – Pick-Up</a:t>
            </a:r>
            <a:br>
              <a:rPr lang="en" dirty="0"/>
            </a:b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Annuitized retirement, also known as pick-up, is a retirement contribution withheld from pay before taxes are calculated. For example, if an employee's gross pay is $1,100, the retirement contributions (and other annuities) are withheld, then federal and state taxes are figured on the remaining amount of gross pay. The system calls the remaining pay 'Adjusted Gross’. </a:t>
            </a: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This amount paid into the retirement system is tax-sheltered. These amounts become taxable when the employee receives a refund or retirement benefits.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29450" y="6042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Annuitiezed Retirement-  Pick-up</a:t>
            </a:r>
            <a:endParaRPr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30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SERS: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Employee Salary per payroll                         $1100.00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Employee Retirement amount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10% from 590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110.00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                                  -------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Remaining Net Pay                               $ 990.00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Employer Regular Retirement amount 14%               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from 400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154.00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Taxable Gross                                   $ 990.00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Gross Amount for SERS                           $1100.00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b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Retirement Purposes</a:t>
            </a:r>
            <a:b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Retirement Payroll Items-Annuitized/Pick Up</a:t>
            </a:r>
            <a:endParaRPr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590 - SERS  and  591 - STRS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Have fields for only employee annuitized retirement withholdings. This means the retirement deduction is taken from the Gross wages before taxes are calculated.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EmployEE rates</a:t>
            </a:r>
            <a:endParaRPr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590 - SERS - 10%</a:t>
            </a:r>
            <a:endParaRPr dirty="0"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591 - STRS - 14%</a:t>
            </a:r>
            <a:endParaRPr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 be set up with partial pick up along with the pick up on pick up payroll items- 690-SERS/691-STRS.</a:t>
            </a:r>
            <a:endParaRPr dirty="0"/>
          </a:p>
          <a:p>
            <a:pPr marL="9144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29450" y="509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Pick-up on pick-up Retirement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729450" y="1428750"/>
            <a:ext cx="7688700" cy="2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Pick-up on pick-up is a retirement contribution where the board pays all or a portion of the employee's share of annuitized retirement on behalf of the employee.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the pick-up benefit is considered a </a:t>
            </a:r>
            <a:r>
              <a:rPr lang="en" u="sng"/>
              <a:t>fringe benefit for extra compensation</a:t>
            </a:r>
            <a:r>
              <a:rPr lang="en"/>
              <a:t>, the board agrees to pay the retirement contributions (both board and employee shares) on the pick-up benefit and retirement must be calculated on the pick-up benefit as well.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some cases, the board and employee split the retirement contributions on the pick-up benefit.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3017</Words>
  <Application>Microsoft Office PowerPoint</Application>
  <PresentationFormat>On-screen Show (16:9)</PresentationFormat>
  <Paragraphs>174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Raleway</vt:lpstr>
      <vt:lpstr>Arial</vt:lpstr>
      <vt:lpstr>Lato</vt:lpstr>
      <vt:lpstr>Roboto Mono</vt:lpstr>
      <vt:lpstr>Roboto</vt:lpstr>
      <vt:lpstr>Streamline</vt:lpstr>
      <vt:lpstr>Retirement - Payroll Item Set Up and Balancing</vt:lpstr>
      <vt:lpstr>Retirement Payroll Items</vt:lpstr>
      <vt:lpstr>Regular Retirement</vt:lpstr>
      <vt:lpstr>Regular Retirement</vt:lpstr>
      <vt:lpstr>Retirement Payroll Items-Regular</vt:lpstr>
      <vt:lpstr>Annuitized Retirement – Pick-Up </vt:lpstr>
      <vt:lpstr>Annuitiezed Retirement-  Pick-up</vt:lpstr>
      <vt:lpstr>Retirement Payroll Items-Annuitized/Pick Up</vt:lpstr>
      <vt:lpstr>Pick-up on pick-up Retirement</vt:lpstr>
      <vt:lpstr>Retirement Payroll Items-Pick Up On Pick Up</vt:lpstr>
      <vt:lpstr>Pick-up on pick-up -Partial Pick Up of 5% not inflated</vt:lpstr>
      <vt:lpstr>Pick Up On Pick Up-Partial Paid by Board-not inflated </vt:lpstr>
      <vt:lpstr>Pick-up on pick-up Retirement -Full Pick Up of 10%-not inflated </vt:lpstr>
      <vt:lpstr>Pick Up On Pick Up-All Paid by Board-not inflated </vt:lpstr>
      <vt:lpstr>Pick Up On Pick Up with Extra Compensation (inflated)</vt:lpstr>
      <vt:lpstr>Pick Up On Pick Up with Extra Compensation</vt:lpstr>
      <vt:lpstr>Pick Up On Pick Up with Extra Compensation</vt:lpstr>
      <vt:lpstr>Pick Up On Pick Up-Partial Extra Compensation</vt:lpstr>
      <vt:lpstr>Pick Up On Pick Up-Partial Extra Compensation</vt:lpstr>
      <vt:lpstr>Pick Up On Pick Up-Partial Extra Compensation</vt:lpstr>
      <vt:lpstr>Pick Up On Pick Up with Extra Compensation</vt:lpstr>
      <vt:lpstr>Pick Up On Pick Up with Extra Compensation -cont </vt:lpstr>
      <vt:lpstr>Pick Up On Pick Up with Extra Compensation - STRS</vt:lpstr>
      <vt:lpstr>Pick Up On Pick Up with Extra Compensation - STRS</vt:lpstr>
      <vt:lpstr>Pick Up On Pick Up with Extra Compensation - STRS</vt:lpstr>
      <vt:lpstr>Pick Up On Pick Up-Partial Extra Compensation - STRS</vt:lpstr>
      <vt:lpstr>Pick Up On Pick Up-Partial Extra Compensation - STRS</vt:lpstr>
      <vt:lpstr>Pick Up On Pick Up-Partial Extra Compensation - STRS</vt:lpstr>
      <vt:lpstr>Pick Up On Pick Up with Extra Compensation - STRS</vt:lpstr>
      <vt:lpstr>Pick Up On Pick Up with Extra Compensation - STRS </vt:lpstr>
      <vt:lpstr>Position - Retirement Code </vt:lpstr>
      <vt:lpstr>Payroll Item - Position Connection </vt:lpstr>
      <vt:lpstr>Retirement Payroll Items for Specific Positions</vt:lpstr>
      <vt:lpstr>Retirement Payroll Items for Specific Positions</vt:lpstr>
      <vt:lpstr>Checking Payroll Items</vt:lpstr>
      <vt:lpstr>Checking Payroll Items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Retirement - Payroll Item Setup and Balancing</dc:title>
  <dc:creator>Stephanie Schmucker</dc:creator>
  <cp:lastModifiedBy>Stephanie Schmucker</cp:lastModifiedBy>
  <cp:revision>2</cp:revision>
  <dcterms:modified xsi:type="dcterms:W3CDTF">2023-11-10T15:09:03Z</dcterms:modified>
</cp:coreProperties>
</file>